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8" r:id="rId3"/>
    <p:sldId id="279" r:id="rId4"/>
    <p:sldId id="267" r:id="rId5"/>
    <p:sldId id="257" r:id="rId6"/>
    <p:sldId id="258" r:id="rId7"/>
    <p:sldId id="259" r:id="rId8"/>
    <p:sldId id="261" r:id="rId9"/>
    <p:sldId id="260" r:id="rId10"/>
    <p:sldId id="272" r:id="rId11"/>
    <p:sldId id="273" r:id="rId12"/>
    <p:sldId id="274" r:id="rId13"/>
    <p:sldId id="265" r:id="rId14"/>
    <p:sldId id="275" r:id="rId15"/>
    <p:sldId id="266" r:id="rId16"/>
    <p:sldId id="280" r:id="rId17"/>
    <p:sldId id="282" r:id="rId18"/>
    <p:sldId id="281" r:id="rId19"/>
    <p:sldId id="276" r:id="rId20"/>
    <p:sldId id="278" r:id="rId21"/>
    <p:sldId id="277" r:id="rId22"/>
    <p:sldId id="27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039"/>
    <p:restoredTop sz="96327"/>
  </p:normalViewPr>
  <p:slideViewPr>
    <p:cSldViewPr snapToGrid="0">
      <p:cViewPr>
        <p:scale>
          <a:sx n="103" d="100"/>
          <a:sy n="103" d="100"/>
        </p:scale>
        <p:origin x="-8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2/15/23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cde.ucr.cjis.gov/LATEST/webapp/#/pages/download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6858D-ECAB-B3B5-7374-7F49F5E95F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Crime &amp; </a:t>
            </a:r>
            <a:br>
              <a:rPr lang="en-US" dirty="0"/>
            </a:br>
            <a:r>
              <a:rPr lang="en-US" dirty="0"/>
              <a:t>Cannabis Legality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024CFC-83B6-09ED-01EC-78EE8C5959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96510" y="3884449"/>
            <a:ext cx="7598979" cy="685800"/>
          </a:xfrm>
        </p:spPr>
        <p:txBody>
          <a:bodyPr/>
          <a:lstStyle/>
          <a:p>
            <a:r>
              <a:rPr lang="en-US" dirty="0"/>
              <a:t>By Oliver Zagorin, </a:t>
            </a:r>
            <a:r>
              <a:rPr lang="en-US" dirty="0" err="1"/>
              <a:t>Abdulmateen</a:t>
            </a:r>
            <a:r>
              <a:rPr lang="en-US" dirty="0"/>
              <a:t> </a:t>
            </a:r>
            <a:r>
              <a:rPr lang="en-US" dirty="0" err="1"/>
              <a:t>Oyediran</a:t>
            </a:r>
            <a:r>
              <a:rPr lang="en-US" dirty="0"/>
              <a:t>, &amp; Kayla Howard</a:t>
            </a:r>
          </a:p>
        </p:txBody>
      </p:sp>
    </p:spTree>
    <p:extLst>
      <p:ext uri="{BB962C8B-B14F-4D97-AF65-F5344CB8AC3E}">
        <p14:creationId xmlns:p14="http://schemas.microsoft.com/office/powerpoint/2010/main" val="3660625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B8D87-2560-9667-E75F-1D39EB13A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2946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9D1D9"/>
                </a:solidFill>
                <a:latin typeface="-apple-system"/>
              </a:rPr>
              <a:t>Crime where Cannabis is Medicinal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D7B2E9-EEBF-7FEF-7D05-C5C6293330D7}"/>
              </a:ext>
            </a:extLst>
          </p:cNvPr>
          <p:cNvSpPr txBox="1"/>
          <p:nvPr/>
        </p:nvSpPr>
        <p:spPr>
          <a:xfrm>
            <a:off x="2256817" y="1872735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Violent Crime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BD8EC-665A-B96E-035E-765B50EB2E9F}"/>
              </a:ext>
            </a:extLst>
          </p:cNvPr>
          <p:cNvSpPr txBox="1"/>
          <p:nvPr/>
        </p:nvSpPr>
        <p:spPr>
          <a:xfrm>
            <a:off x="8077163" y="1872735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Property Crime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5943ED10-3973-8A4B-A550-A48A456F5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07" y="2454464"/>
            <a:ext cx="5447549" cy="3037701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4A2D7E5F-E67E-0742-0087-0E66D3535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246" y="2454464"/>
            <a:ext cx="5447549" cy="303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95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B8D87-2560-9667-E75F-1D39EB13A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892" y="777687"/>
            <a:ext cx="9677400" cy="12930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9D1D9"/>
                </a:solidFill>
                <a:latin typeface="-apple-system"/>
              </a:rPr>
              <a:t>Crime where Cannabis is Decriminalized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D7B2E9-EEBF-7FEF-7D05-C5C6293330D7}"/>
              </a:ext>
            </a:extLst>
          </p:cNvPr>
          <p:cNvSpPr txBox="1"/>
          <p:nvPr/>
        </p:nvSpPr>
        <p:spPr>
          <a:xfrm>
            <a:off x="2256817" y="1872735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Violent Crime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BD8EC-665A-B96E-035E-765B50EB2E9F}"/>
              </a:ext>
            </a:extLst>
          </p:cNvPr>
          <p:cNvSpPr txBox="1"/>
          <p:nvPr/>
        </p:nvSpPr>
        <p:spPr>
          <a:xfrm>
            <a:off x="8077163" y="1872735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Property Crime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EE628ACE-2242-D850-7AFD-A7B26FC94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42" y="2413181"/>
            <a:ext cx="5233965" cy="3020618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A86FF996-3DFF-4435-CF6E-157285FE3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493" y="2413181"/>
            <a:ext cx="5233965" cy="302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1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B8D87-2560-9667-E75F-1D39EB13A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817" y="764373"/>
            <a:ext cx="9249383" cy="12930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9D1D9"/>
                </a:solidFill>
                <a:latin typeface="-apple-system"/>
              </a:rPr>
              <a:t>Crime where Cannabis is Recreational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D7B2E9-EEBF-7FEF-7D05-C5C6293330D7}"/>
              </a:ext>
            </a:extLst>
          </p:cNvPr>
          <p:cNvSpPr txBox="1"/>
          <p:nvPr/>
        </p:nvSpPr>
        <p:spPr>
          <a:xfrm>
            <a:off x="2256817" y="1872735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Violent Crime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BD8EC-665A-B96E-035E-765B50EB2E9F}"/>
              </a:ext>
            </a:extLst>
          </p:cNvPr>
          <p:cNvSpPr txBox="1"/>
          <p:nvPr/>
        </p:nvSpPr>
        <p:spPr>
          <a:xfrm>
            <a:off x="8077163" y="1872735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Property Crime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F2C3712B-CC2A-7C2E-99A7-E807E1B81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8" y="2449989"/>
            <a:ext cx="5418668" cy="3044557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2DD8D658-1EC0-9BCE-2EA1-5F5B6B524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523" y="2449989"/>
            <a:ext cx="5418669" cy="304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26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8F1E4-79FB-7CFB-6F0B-08CB680D0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93669"/>
            <a:ext cx="10820400" cy="402412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ANOVA showed that Cannabis Legal Status groups were frequently statistically significantly different </a:t>
            </a:r>
            <a:r>
              <a:rPr lang="en-US"/>
              <a:t>from each other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34A05E1-BBA3-A86A-0D6A-E423450D6F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82"/>
          <a:stretch/>
        </p:blipFill>
        <p:spPr>
          <a:xfrm>
            <a:off x="3070588" y="2331720"/>
            <a:ext cx="6050824" cy="399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364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B8D87-2560-9667-E75F-1D39EB13A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187" y="915184"/>
            <a:ext cx="9277350" cy="1293028"/>
          </a:xfrm>
        </p:spPr>
        <p:txBody>
          <a:bodyPr/>
          <a:lstStyle/>
          <a:p>
            <a:pPr algn="ctr"/>
            <a:r>
              <a:rPr lang="en-US" dirty="0"/>
              <a:t>Mean graphs from ANOVA analysis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F1BB8D8E-66CA-9D40-6184-BC01A8C6D1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7112" y="2208212"/>
            <a:ext cx="5365750" cy="4024313"/>
          </a:xfr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6509405F-2DCE-E6F8-B0E4-D74071E41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0" y="2208212"/>
            <a:ext cx="5365750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050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A74A2909-D6F6-26FC-BA77-7C1B5FF08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5763" y="2135185"/>
            <a:ext cx="2514600" cy="2122885"/>
          </a:xfrm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6D037337-BDED-4DF0-8A7A-989E6BAC6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363" y="2135185"/>
            <a:ext cx="2514600" cy="2122885"/>
          </a:xfrm>
          <a:prstGeom prst="rect">
            <a:avLst/>
          </a:prstGeom>
        </p:spPr>
      </p:pic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96916265-1AC1-82CB-DA8F-C8459E67B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064" y="2135185"/>
            <a:ext cx="2514600" cy="2122885"/>
          </a:xfrm>
          <a:prstGeom prst="rect">
            <a:avLst/>
          </a:prstGeom>
        </p:spPr>
      </p:pic>
      <p:pic>
        <p:nvPicPr>
          <p:cNvPr id="17" name="Picture 16" descr="Chart, bar chart&#10;&#10;Description automatically generated">
            <a:extLst>
              <a:ext uri="{FF2B5EF4-FFF2-40B4-BE49-F238E27FC236}">
                <a16:creationId xmlns:a16="http://schemas.microsoft.com/office/drawing/2014/main" id="{8626F3D0-5312-12D9-1DB1-21A20CBC0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8664" y="2135184"/>
            <a:ext cx="2514601" cy="2122885"/>
          </a:xfrm>
          <a:prstGeom prst="rect">
            <a:avLst/>
          </a:prstGeom>
        </p:spPr>
      </p:pic>
      <p:pic>
        <p:nvPicPr>
          <p:cNvPr id="19" name="Picture 18" descr="Chart, bar chart&#10;&#10;Description automatically generated">
            <a:extLst>
              <a:ext uri="{FF2B5EF4-FFF2-40B4-BE49-F238E27FC236}">
                <a16:creationId xmlns:a16="http://schemas.microsoft.com/office/drawing/2014/main" id="{6CC83590-CF55-EF87-5E00-98DF52D92F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3063" y="4258070"/>
            <a:ext cx="2514600" cy="2097881"/>
          </a:xfrm>
          <a:prstGeom prst="rect">
            <a:avLst/>
          </a:prstGeom>
        </p:spPr>
      </p:pic>
      <p:pic>
        <p:nvPicPr>
          <p:cNvPr id="21" name="Picture 20" descr="Chart, bar chart&#10;&#10;Description automatically generated">
            <a:extLst>
              <a:ext uri="{FF2B5EF4-FFF2-40B4-BE49-F238E27FC236}">
                <a16:creationId xmlns:a16="http://schemas.microsoft.com/office/drawing/2014/main" id="{90B39BE3-E68B-A4E6-B9B8-BD274C75A0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1365" y="4258071"/>
            <a:ext cx="2514599" cy="20978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92E4DE-48D9-A793-C51E-DE4DA3F40E1B}"/>
              </a:ext>
            </a:extLst>
          </p:cNvPr>
          <p:cNvSpPr txBox="1"/>
          <p:nvPr/>
        </p:nvSpPr>
        <p:spPr>
          <a:xfrm>
            <a:off x="3586163" y="1657350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Violent Crime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3E5217-0714-D26A-5D6F-0864C7AAFB10}"/>
              </a:ext>
            </a:extLst>
          </p:cNvPr>
          <p:cNvSpPr txBox="1"/>
          <p:nvPr/>
        </p:nvSpPr>
        <p:spPr>
          <a:xfrm>
            <a:off x="9022572" y="1657350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Property Crime</a:t>
            </a:r>
          </a:p>
        </p:txBody>
      </p:sp>
    </p:spTree>
    <p:extLst>
      <p:ext uri="{BB962C8B-B14F-4D97-AF65-F5344CB8AC3E}">
        <p14:creationId xmlns:p14="http://schemas.microsoft.com/office/powerpoint/2010/main" val="304305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D7C2DEF-63C5-495B-BBE5-720E5D12B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E21E403-0B61-4473-BE57-AB0F16379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6B8D87-2560-9667-E75F-1D39EB13A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696" y="643464"/>
            <a:ext cx="3761964" cy="3273061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/>
              <a:t>Correlation Analysis</a:t>
            </a:r>
          </a:p>
        </p:txBody>
      </p:sp>
      <p:pic>
        <p:nvPicPr>
          <p:cNvPr id="4" name="Picture 3" descr="Chart, waterfall chart&#10;&#10;Description automatically generated">
            <a:extLst>
              <a:ext uri="{FF2B5EF4-FFF2-40B4-BE49-F238E27FC236}">
                <a16:creationId xmlns:a16="http://schemas.microsoft.com/office/drawing/2014/main" id="{884E4622-F481-D76A-E11B-0A89ACE5C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653" y="1181920"/>
            <a:ext cx="6177937" cy="463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87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B8D87-2560-9667-E75F-1D39EB13A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0161" y="764373"/>
            <a:ext cx="5211677" cy="12930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9D1D9"/>
                </a:solidFill>
                <a:latin typeface="-apple-system"/>
              </a:rPr>
              <a:t>Regression Analysis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D7B2E9-EEBF-7FEF-7D05-C5C6293330D7}"/>
              </a:ext>
            </a:extLst>
          </p:cNvPr>
          <p:cNvSpPr txBox="1"/>
          <p:nvPr/>
        </p:nvSpPr>
        <p:spPr>
          <a:xfrm>
            <a:off x="2256817" y="1872735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Violent Crime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BD8EC-665A-B96E-035E-765B50EB2E9F}"/>
              </a:ext>
            </a:extLst>
          </p:cNvPr>
          <p:cNvSpPr txBox="1"/>
          <p:nvPr/>
        </p:nvSpPr>
        <p:spPr>
          <a:xfrm>
            <a:off x="8077163" y="1872735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Property Crime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0CDBD6B5-0A9B-01F4-D7A2-020606679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61" y="2425184"/>
            <a:ext cx="4676607" cy="3507455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F435A233-3064-278E-C625-11E8808D0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534" y="2430215"/>
            <a:ext cx="4676607" cy="350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949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B8D87-2560-9667-E75F-1D39EB13A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0161" y="764373"/>
            <a:ext cx="5211677" cy="12930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9D1D9"/>
                </a:solidFill>
                <a:latin typeface="-apple-system"/>
              </a:rPr>
              <a:t>Regression Analysis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D7B2E9-EEBF-7FEF-7D05-C5C6293330D7}"/>
              </a:ext>
            </a:extLst>
          </p:cNvPr>
          <p:cNvSpPr txBox="1"/>
          <p:nvPr/>
        </p:nvSpPr>
        <p:spPr>
          <a:xfrm>
            <a:off x="2256817" y="1872735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Violent Crime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BD8EC-665A-B96E-035E-765B50EB2E9F}"/>
              </a:ext>
            </a:extLst>
          </p:cNvPr>
          <p:cNvSpPr txBox="1"/>
          <p:nvPr/>
        </p:nvSpPr>
        <p:spPr>
          <a:xfrm>
            <a:off x="8077163" y="1872735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Property Crime</a:t>
            </a:r>
          </a:p>
        </p:txBody>
      </p:sp>
      <p:pic>
        <p:nvPicPr>
          <p:cNvPr id="9" name="Picture 8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A5B73842-EA2C-CF99-1CFC-D466FEBBB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260" y="2430215"/>
            <a:ext cx="2653467" cy="1990100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9958023B-FFF5-8D0F-499F-A59325C60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4600" y="2430215"/>
            <a:ext cx="2653467" cy="1990100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A413EF10-A7F1-7784-CD40-1010B44F4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9555" y="2430214"/>
            <a:ext cx="2653467" cy="1990101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0C1EEC3B-3D71-71A1-DA71-E52F6C0F36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326" y="2430214"/>
            <a:ext cx="2653468" cy="1990101"/>
          </a:xfrm>
          <a:prstGeom prst="rect">
            <a:avLst/>
          </a:prstGeom>
        </p:spPr>
      </p:pic>
      <p:pic>
        <p:nvPicPr>
          <p:cNvPr id="4" name="Picture 3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68F1D2E4-9A63-CDBA-E49D-0BA8C55B53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7125" y="4420315"/>
            <a:ext cx="2653468" cy="1990101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F378EB2-4C4E-2E11-6437-453BB99418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1948" y="4420315"/>
            <a:ext cx="2653467" cy="199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83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BBAC-45C1-CB9E-9EF7-B4A4E5D1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8934" y="783416"/>
            <a:ext cx="5410200" cy="1293028"/>
          </a:xfrm>
        </p:spPr>
        <p:txBody>
          <a:bodyPr/>
          <a:lstStyle/>
          <a:p>
            <a:r>
              <a:rPr lang="en-US" dirty="0"/>
              <a:t>Insights from Data</a:t>
            </a:r>
          </a:p>
        </p:txBody>
      </p:sp>
      <p:pic>
        <p:nvPicPr>
          <p:cNvPr id="5" name="Picture 4" descr="A picture containing text, lots, store&#10;&#10;Description automatically generated">
            <a:extLst>
              <a:ext uri="{FF2B5EF4-FFF2-40B4-BE49-F238E27FC236}">
                <a16:creationId xmlns:a16="http://schemas.microsoft.com/office/drawing/2014/main" id="{312A554F-1743-9A8B-DE59-2FEC631BA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144" y="3238870"/>
            <a:ext cx="5097781" cy="28547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2BA30D-E193-B8C9-0D11-6513B340E735}"/>
              </a:ext>
            </a:extLst>
          </p:cNvPr>
          <p:cNvSpPr txBox="1"/>
          <p:nvPr/>
        </p:nvSpPr>
        <p:spPr>
          <a:xfrm>
            <a:off x="1423851" y="1872735"/>
            <a:ext cx="97481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More lenient treatment of cannabis shows a decrease in crimes of all types measured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Until it comes to recreational cannabis which shows a dramatic increase in ALL crimes</a:t>
            </a:r>
          </a:p>
        </p:txBody>
      </p:sp>
    </p:spTree>
    <p:extLst>
      <p:ext uri="{BB962C8B-B14F-4D97-AF65-F5344CB8AC3E}">
        <p14:creationId xmlns:p14="http://schemas.microsoft.com/office/powerpoint/2010/main" val="4086478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D167A-4F82-03F3-DB82-B7EB67266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3099" y="444546"/>
            <a:ext cx="6387898" cy="1293028"/>
          </a:xfrm>
        </p:spPr>
        <p:txBody>
          <a:bodyPr>
            <a:normAutofit/>
          </a:bodyPr>
          <a:lstStyle/>
          <a:p>
            <a:r>
              <a:rPr lang="en-US" dirty="0"/>
              <a:t>Why Are we Looking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F3510-276C-8A0E-5BD9-8D4536F82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60444"/>
            <a:ext cx="11022496" cy="15295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/>
              <a:t>Multiple factors indicate that changing cannabis legal status has the potential to BOTH increase and decrease crime.</a:t>
            </a:r>
          </a:p>
          <a:p>
            <a:pPr marL="0" indent="0">
              <a:buNone/>
            </a:pPr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65318E-7FB6-BD55-A5B5-DD097E622200}"/>
              </a:ext>
            </a:extLst>
          </p:cNvPr>
          <p:cNvSpPr txBox="1"/>
          <p:nvPr/>
        </p:nvSpPr>
        <p:spPr>
          <a:xfrm>
            <a:off x="685800" y="3090041"/>
            <a:ext cx="99165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Alcohol and opioid use is thought to decrease when cannabis is available as an alternative.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There is less need for criminal cannabis organizations to use violence or carry weapons without fear of arrest.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Mass shooters have an anecdotal association with cannabis.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Major c</a:t>
            </a:r>
            <a:r>
              <a:rPr lang="en-US" sz="1800" dirty="0"/>
              <a:t>riminal organizations are thought to make the majority of their income off cannabis trafficking. Without this source they may explore more criminal alternatives.</a:t>
            </a:r>
          </a:p>
        </p:txBody>
      </p:sp>
    </p:spTree>
    <p:extLst>
      <p:ext uri="{BB962C8B-B14F-4D97-AF65-F5344CB8AC3E}">
        <p14:creationId xmlns:p14="http://schemas.microsoft.com/office/powerpoint/2010/main" val="784874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2A265-0D00-9654-21D9-A2246700D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281" y="764373"/>
            <a:ext cx="6213438" cy="1293028"/>
          </a:xfrm>
        </p:spPr>
        <p:txBody>
          <a:bodyPr/>
          <a:lstStyle/>
          <a:p>
            <a:r>
              <a:rPr lang="en-US" dirty="0"/>
              <a:t>Possible Explanations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2E416-F653-30A4-C109-FF76E07CA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Cannabis has been shown to decrease dependence on alcohol and opioids.</a:t>
            </a:r>
          </a:p>
          <a:p>
            <a:r>
              <a:rPr lang="en-US" dirty="0"/>
              <a:t>Decreasing penalties for possession makes it easier for medical patients, recreational users, and criminal organizations.</a:t>
            </a:r>
          </a:p>
          <a:p>
            <a:r>
              <a:rPr lang="en-US" dirty="0"/>
              <a:t>Recreational Marijuana sets up a competitive industry that competes DIRECTLY with the black and grey market cannabis industry.</a:t>
            </a:r>
          </a:p>
          <a:p>
            <a:r>
              <a:rPr lang="en-US" dirty="0"/>
              <a:t>Some of those working in the black and grey market are put out of business and need fresh streams of income, which may be more likely to be illicit.</a:t>
            </a:r>
          </a:p>
          <a:p>
            <a:r>
              <a:rPr lang="en-US" dirty="0"/>
              <a:t>Recreational Cannabis facilities can not use banks, setting them up to be prime targets for theft and violence.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063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BBAC-45C1-CB9E-9EF7-B4A4E5D1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540" y="901532"/>
            <a:ext cx="8884920" cy="1293028"/>
          </a:xfrm>
        </p:spPr>
        <p:txBody>
          <a:bodyPr/>
          <a:lstStyle/>
          <a:p>
            <a:r>
              <a:rPr lang="en-US" dirty="0"/>
              <a:t>Future Directions for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14DC3-27FC-734D-963C-317158B63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 reporting from Law Enforcement Agencies and repeat analysis.</a:t>
            </a:r>
          </a:p>
          <a:p>
            <a:r>
              <a:rPr lang="en-US" dirty="0"/>
              <a:t>Repeat this analysis over multiple years and as more states adopt more lenient stances towards cannabis.</a:t>
            </a:r>
          </a:p>
          <a:p>
            <a:r>
              <a:rPr lang="en-US" dirty="0"/>
              <a:t>Perform a comparative analysis of law enforcement agencies in recreational states in order to discover the lowest-crime implementation strategy.</a:t>
            </a:r>
          </a:p>
          <a:p>
            <a:r>
              <a:rPr lang="en-US" dirty="0"/>
              <a:t>Investigate the size and practices of black and grey markets in all states.</a:t>
            </a:r>
          </a:p>
          <a:p>
            <a:r>
              <a:rPr lang="en-US" dirty="0"/>
              <a:t>Investigate how black and grey markets respond to changes in cannabis’s legal status.</a:t>
            </a:r>
          </a:p>
          <a:p>
            <a:r>
              <a:rPr lang="en-US" dirty="0"/>
              <a:t>Investigate the role of cartels, and interstate criminal networks in different states and whether this differs significantly in recreational states.</a:t>
            </a:r>
          </a:p>
        </p:txBody>
      </p:sp>
    </p:spTree>
    <p:extLst>
      <p:ext uri="{BB962C8B-B14F-4D97-AF65-F5344CB8AC3E}">
        <p14:creationId xmlns:p14="http://schemas.microsoft.com/office/powerpoint/2010/main" val="3059041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99721-3D18-DE4E-0F5D-7C971D103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DFFF1-F53D-654D-07C3-39B795F40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0" dirty="0">
                <a:solidFill>
                  <a:srgbClr val="BDC1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United States Department of Justice, Federal Bureau of Investigation.</a:t>
            </a:r>
            <a:r>
              <a:rPr lang="en-US" dirty="0">
                <a:solidFill>
                  <a:srgbClr val="BDC1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Crime in the 	United States Annual Reports, Offenses Known to Law Enforcement</a:t>
            </a:r>
            <a:r>
              <a:rPr lang="en-US" i="0" dirty="0">
                <a:solidFill>
                  <a:srgbClr val="BDC1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2020. 	Retrieved February 2023, from 	</a:t>
            </a:r>
            <a:r>
              <a:rPr lang="en-US" i="0" dirty="0">
                <a:solidFill>
                  <a:srgbClr val="BDC1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https://cde.ucr.cjis.gov/LATEST/webapp/#/pages/downloads</a:t>
            </a:r>
            <a:endParaRPr lang="en-US" i="0" dirty="0">
              <a:solidFill>
                <a:srgbClr val="BDC1C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rgbClr val="BDC1C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www.themarshallproject.org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/2022/06/14/what-did-fbi-data-say-about-crime-in-2021-it-s-too-unreliable-to-tell</a:t>
            </a:r>
          </a:p>
        </p:txBody>
      </p:sp>
    </p:spTree>
    <p:extLst>
      <p:ext uri="{BB962C8B-B14F-4D97-AF65-F5344CB8AC3E}">
        <p14:creationId xmlns:p14="http://schemas.microsoft.com/office/powerpoint/2010/main" val="418061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D167A-4F82-03F3-DB82-B7EB67266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434" y="428781"/>
            <a:ext cx="2959132" cy="1293028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F3510-276C-8A0E-5BD9-8D4536F82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60444"/>
            <a:ext cx="11022496" cy="4658242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How do crime rates differ between states?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How does cannabis legal status relate to different types of crime?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Do states with different legal statuses for cannabis have different crime rates?</a:t>
            </a:r>
          </a:p>
          <a:p>
            <a:endParaRPr lang="en-US" sz="3200" dirty="0"/>
          </a:p>
          <a:p>
            <a:r>
              <a:rPr lang="en-US" sz="3200" dirty="0"/>
              <a:t>How does cannabis legal status affect crime rates?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940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B8D87-2560-9667-E75F-1D39EB13A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701722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Cannabis Legal Status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3F3309A8-6E34-DBDB-1CF4-5A7793A84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258" b="18172"/>
          <a:stretch/>
        </p:blipFill>
        <p:spPr>
          <a:xfrm>
            <a:off x="1609725" y="1687039"/>
            <a:ext cx="8972550" cy="4665181"/>
          </a:xfrm>
        </p:spPr>
      </p:pic>
    </p:spTree>
    <p:extLst>
      <p:ext uri="{BB962C8B-B14F-4D97-AF65-F5344CB8AC3E}">
        <p14:creationId xmlns:p14="http://schemas.microsoft.com/office/powerpoint/2010/main" val="1282322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DAB41-9EB4-28F5-3EA1-DE4B4B232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72887" y="627017"/>
            <a:ext cx="8610600" cy="1293028"/>
          </a:xfrm>
        </p:spPr>
        <p:txBody>
          <a:bodyPr/>
          <a:lstStyle/>
          <a:p>
            <a:r>
              <a:rPr lang="en-US" dirty="0"/>
              <a:t>Data Sources</a:t>
            </a:r>
          </a:p>
        </p:txBody>
      </p:sp>
      <p:pic>
        <p:nvPicPr>
          <p:cNvPr id="5" name="Content Placeholder 4" descr="Logo&#10;&#10;Description automatically generated">
            <a:extLst>
              <a:ext uri="{FF2B5EF4-FFF2-40B4-BE49-F238E27FC236}">
                <a16:creationId xmlns:a16="http://schemas.microsoft.com/office/drawing/2014/main" id="{D227D12D-75DA-7577-2387-E77DB4C8FA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6262" y="1822835"/>
            <a:ext cx="3811451" cy="3811451"/>
          </a:xfr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2EB114B9-1380-38F3-9CC3-99D791E9EE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10" t="79991" r="8459" b="1812"/>
          <a:stretch/>
        </p:blipFill>
        <p:spPr>
          <a:xfrm>
            <a:off x="3817255" y="5634286"/>
            <a:ext cx="4229465" cy="59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23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AFE8A-7C2C-4CF0-D23A-31D0D39D5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996" y="758037"/>
            <a:ext cx="6686005" cy="1293028"/>
          </a:xfrm>
        </p:spPr>
        <p:txBody>
          <a:bodyPr/>
          <a:lstStyle/>
          <a:p>
            <a:r>
              <a:rPr lang="en-US" dirty="0"/>
              <a:t>Why data is incomplete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F36B3D0-231D-4E7E-D212-F83EFBE193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93"/>
          <a:stretch/>
        </p:blipFill>
        <p:spPr>
          <a:xfrm>
            <a:off x="3766275" y="1908021"/>
            <a:ext cx="4659449" cy="391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83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6B431-522C-1ED6-3430-865E8459D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628" y="776474"/>
            <a:ext cx="6172743" cy="1293028"/>
          </a:xfrm>
        </p:spPr>
        <p:txBody>
          <a:bodyPr/>
          <a:lstStyle/>
          <a:p>
            <a:r>
              <a:rPr lang="en-US" dirty="0"/>
              <a:t>Type of crime by state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0B1B860C-5C8E-6765-5353-5D4B01289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603393"/>
            <a:ext cx="4647657" cy="4048517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76ADC831-AB5B-36B1-3794-671F835CE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412" y="2608332"/>
            <a:ext cx="5017112" cy="404357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899D3C3-C6B9-15B9-903C-F8C40D8426FF}"/>
              </a:ext>
            </a:extLst>
          </p:cNvPr>
          <p:cNvSpPr txBox="1">
            <a:spLocks/>
          </p:cNvSpPr>
          <p:nvPr/>
        </p:nvSpPr>
        <p:spPr>
          <a:xfrm>
            <a:off x="745559" y="2069502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Violent Crime by State			Property Crime by State</a:t>
            </a:r>
          </a:p>
        </p:txBody>
      </p:sp>
    </p:spTree>
    <p:extLst>
      <p:ext uri="{BB962C8B-B14F-4D97-AF65-F5344CB8AC3E}">
        <p14:creationId xmlns:p14="http://schemas.microsoft.com/office/powerpoint/2010/main" val="1285710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CD87B-B039-81D2-4282-4E13DE716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16937"/>
            <a:ext cx="10820400" cy="40241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Violent Crime by State			Property Crime by State</a:t>
            </a:r>
          </a:p>
        </p:txBody>
      </p:sp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45E0AFD2-A29B-5833-DA33-0FA621B4E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32" y="4375568"/>
            <a:ext cx="2655295" cy="2130987"/>
          </a:xfrm>
          <a:prstGeom prst="rect">
            <a:avLst/>
          </a:prstGeom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CFE4A3E8-7BB6-244B-83C8-F10EFA7AE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01" y="1931685"/>
            <a:ext cx="2668798" cy="2150938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979296F8-C93C-3486-4935-3E3ACF0CD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469" y="1931685"/>
            <a:ext cx="2668797" cy="2130987"/>
          </a:xfrm>
          <a:prstGeom prst="rect">
            <a:avLst/>
          </a:prstGeom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7B350477-3A02-F22F-37F1-1589B29CB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812" y="1931685"/>
            <a:ext cx="2644045" cy="2130987"/>
          </a:xfrm>
          <a:prstGeom prst="rect">
            <a:avLst/>
          </a:prstGeom>
        </p:spPr>
      </p:pic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4AA982BC-FC2E-6418-936A-D8987460F0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1779" y="1920747"/>
            <a:ext cx="2644045" cy="2141925"/>
          </a:xfrm>
          <a:prstGeom prst="rect">
            <a:avLst/>
          </a:prstGeom>
        </p:spPr>
      </p:pic>
      <p:pic>
        <p:nvPicPr>
          <p:cNvPr id="17" name="Picture 16" descr="Chart, bar chart&#10;&#10;Description automatically generated">
            <a:extLst>
              <a:ext uri="{FF2B5EF4-FFF2-40B4-BE49-F238E27FC236}">
                <a16:creationId xmlns:a16="http://schemas.microsoft.com/office/drawing/2014/main" id="{D295E47C-8F03-3BCE-1832-5BBF8219A9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5001" y="4355616"/>
            <a:ext cx="2668800" cy="215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209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B8D87-2560-9667-E75F-1D39EB13A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289" y="764373"/>
            <a:ext cx="7751781" cy="12930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9D1D9"/>
                </a:solidFill>
                <a:latin typeface="-apple-system"/>
              </a:rPr>
              <a:t>Crime where Cannabis is Illegal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D7B2E9-EEBF-7FEF-7D05-C5C6293330D7}"/>
              </a:ext>
            </a:extLst>
          </p:cNvPr>
          <p:cNvSpPr txBox="1"/>
          <p:nvPr/>
        </p:nvSpPr>
        <p:spPr>
          <a:xfrm>
            <a:off x="2256817" y="1872735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Violent Crime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BD8EC-665A-B96E-035E-765B50EB2E9F}"/>
              </a:ext>
            </a:extLst>
          </p:cNvPr>
          <p:cNvSpPr txBox="1"/>
          <p:nvPr/>
        </p:nvSpPr>
        <p:spPr>
          <a:xfrm>
            <a:off x="8077163" y="1872735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Property Crime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387C4ED-6589-36CF-C2ED-71FA04684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56" y="2437119"/>
            <a:ext cx="5418666" cy="3044556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02A30340-C0F3-0C27-994B-75A86CE5C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180" y="2437119"/>
            <a:ext cx="5418666" cy="304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59155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322</TotalTime>
  <Words>561</Words>
  <Application>Microsoft Macintosh PowerPoint</Application>
  <PresentationFormat>Widescreen</PresentationFormat>
  <Paragraphs>72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-apple-system</vt:lpstr>
      <vt:lpstr>Arial</vt:lpstr>
      <vt:lpstr>Century Gothic</vt:lpstr>
      <vt:lpstr>Vapor Trail</vt:lpstr>
      <vt:lpstr>Crime &amp;  Cannabis Legality</vt:lpstr>
      <vt:lpstr>Why Are we Looking</vt:lpstr>
      <vt:lpstr>Questions</vt:lpstr>
      <vt:lpstr>Cannabis Legal Status</vt:lpstr>
      <vt:lpstr>Data Sources</vt:lpstr>
      <vt:lpstr>Why data is incomplete</vt:lpstr>
      <vt:lpstr>Type of crime by state</vt:lpstr>
      <vt:lpstr>PowerPoint Presentation</vt:lpstr>
      <vt:lpstr>Crime where Cannabis is Illegal</vt:lpstr>
      <vt:lpstr>Crime where Cannabis is Medicinal</vt:lpstr>
      <vt:lpstr>Crime where Cannabis is Decriminalized</vt:lpstr>
      <vt:lpstr>Crime where Cannabis is Recreational</vt:lpstr>
      <vt:lpstr>PowerPoint Presentation</vt:lpstr>
      <vt:lpstr>Mean graphs from ANOVA analysis</vt:lpstr>
      <vt:lpstr>PowerPoint Presentation</vt:lpstr>
      <vt:lpstr>Correlation Analysis</vt:lpstr>
      <vt:lpstr>Regression Analysis</vt:lpstr>
      <vt:lpstr>Regression Analysis</vt:lpstr>
      <vt:lpstr>Insights from Data</vt:lpstr>
      <vt:lpstr>Possible Explanations</vt:lpstr>
      <vt:lpstr>Future Directions for Research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Crime &amp;  Cannabis Legality</dc:title>
  <dc:creator>Oliver Desmond Zagorin</dc:creator>
  <cp:lastModifiedBy>Oliver Desmond Zagorin</cp:lastModifiedBy>
  <cp:revision>10</cp:revision>
  <dcterms:created xsi:type="dcterms:W3CDTF">2023-02-13T21:47:57Z</dcterms:created>
  <dcterms:modified xsi:type="dcterms:W3CDTF">2023-02-15T23:26:18Z</dcterms:modified>
</cp:coreProperties>
</file>